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8288000" cy="10287000"/>
  <p:notesSz cx="6858000" cy="9144000"/>
  <p:embeddedFontLst>
    <p:embeddedFont>
      <p:font typeface="Open Sans" panose="020B0606030504020204" pitchFamily="34" charset="0"/>
      <p:regular r:id="rId11"/>
    </p:embeddedFont>
    <p:embeddedFont>
      <p:font typeface="Open Sans Bold" panose="020B0806030504020204" charset="0"/>
      <p:regular r:id="rId12"/>
    </p:embeddedFont>
    <p:embeddedFont>
      <p:font typeface="Roboto" panose="02000000000000000000" pitchFamily="2" charset="0"/>
      <p:regular r:id="rId13"/>
      <p:bold r:id="rId14"/>
      <p:italic r:id="rId15"/>
      <p:boldItalic r:id="rId16"/>
    </p:embeddedFont>
    <p:embeddedFont>
      <p:font typeface="Roboto Bold" panose="02000000000000000000"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8A0F59-AC15-43C8-8A66-EFE58B8FDD3B}" v="2" dt="2025-09-29T16:52:37.3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0" d="100"/>
          <a:sy n="70" d="100"/>
        </p:scale>
        <p:origin x="360" y="9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microsoft.com/office/2015/10/relationships/revisionInfo" Target="revisionInfo.xml"/><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Vasquez" userId="8da93fa7-5206-4459-b079-fb820938a9f6" providerId="ADAL" clId="{423D7F3C-392E-4035-877C-FFACB9709BB6}"/>
    <pc:docChg chg="undo custSel modSld">
      <pc:chgData name="Bobby Vasquez" userId="8da93fa7-5206-4459-b079-fb820938a9f6" providerId="ADAL" clId="{423D7F3C-392E-4035-877C-FFACB9709BB6}" dt="2025-09-29T16:54:17.601" v="75" actId="20577"/>
      <pc:docMkLst>
        <pc:docMk/>
      </pc:docMkLst>
      <pc:sldChg chg="modSp mod">
        <pc:chgData name="Bobby Vasquez" userId="8da93fa7-5206-4459-b079-fb820938a9f6" providerId="ADAL" clId="{423D7F3C-392E-4035-877C-FFACB9709BB6}" dt="2025-09-29T16:53:56.019" v="73" actId="14100"/>
        <pc:sldMkLst>
          <pc:docMk/>
          <pc:sldMk cId="0" sldId="256"/>
        </pc:sldMkLst>
        <pc:spChg chg="mod">
          <ac:chgData name="Bobby Vasquez" userId="8da93fa7-5206-4459-b079-fb820938a9f6" providerId="ADAL" clId="{423D7F3C-392E-4035-877C-FFACB9709BB6}" dt="2025-09-29T16:52:37.384" v="20"/>
          <ac:spMkLst>
            <pc:docMk/>
            <pc:sldMk cId="0" sldId="256"/>
            <ac:spMk id="3" creationId="{00000000-0000-0000-0000-000000000000}"/>
          </ac:spMkLst>
        </pc:spChg>
        <pc:spChg chg="mod">
          <ac:chgData name="Bobby Vasquez" userId="8da93fa7-5206-4459-b079-fb820938a9f6" providerId="ADAL" clId="{423D7F3C-392E-4035-877C-FFACB9709BB6}" dt="2025-09-29T16:53:56.019" v="73" actId="14100"/>
          <ac:spMkLst>
            <pc:docMk/>
            <pc:sldMk cId="0" sldId="256"/>
            <ac:spMk id="4" creationId="{00000000-0000-0000-0000-000000000000}"/>
          </ac:spMkLst>
        </pc:spChg>
        <pc:spChg chg="mod">
          <ac:chgData name="Bobby Vasquez" userId="8da93fa7-5206-4459-b079-fb820938a9f6" providerId="ADAL" clId="{423D7F3C-392E-4035-877C-FFACB9709BB6}" dt="2025-09-29T16:52:08.792" v="19" actId="115"/>
          <ac:spMkLst>
            <pc:docMk/>
            <pc:sldMk cId="0" sldId="256"/>
            <ac:spMk id="5" creationId="{00000000-0000-0000-0000-000000000000}"/>
          </ac:spMkLst>
        </pc:spChg>
      </pc:sldChg>
      <pc:sldChg chg="modSp mod">
        <pc:chgData name="Bobby Vasquez" userId="8da93fa7-5206-4459-b079-fb820938a9f6" providerId="ADAL" clId="{423D7F3C-392E-4035-877C-FFACB9709BB6}" dt="2025-09-29T16:54:03.987" v="74" actId="20577"/>
        <pc:sldMkLst>
          <pc:docMk/>
          <pc:sldMk cId="0" sldId="258"/>
        </pc:sldMkLst>
        <pc:spChg chg="mod">
          <ac:chgData name="Bobby Vasquez" userId="8da93fa7-5206-4459-b079-fb820938a9f6" providerId="ADAL" clId="{423D7F3C-392E-4035-877C-FFACB9709BB6}" dt="2025-09-29T16:54:03.987" v="74" actId="20577"/>
          <ac:spMkLst>
            <pc:docMk/>
            <pc:sldMk cId="0" sldId="258"/>
            <ac:spMk id="3" creationId="{00000000-0000-0000-0000-000000000000}"/>
          </ac:spMkLst>
        </pc:spChg>
        <pc:spChg chg="mod">
          <ac:chgData name="Bobby Vasquez" userId="8da93fa7-5206-4459-b079-fb820938a9f6" providerId="ADAL" clId="{423D7F3C-392E-4035-877C-FFACB9709BB6}" dt="2025-09-29T16:50:09.161" v="2" actId="14100"/>
          <ac:spMkLst>
            <pc:docMk/>
            <pc:sldMk cId="0" sldId="258"/>
            <ac:spMk id="5" creationId="{00000000-0000-0000-0000-000000000000}"/>
          </ac:spMkLst>
        </pc:spChg>
        <pc:spChg chg="mod">
          <ac:chgData name="Bobby Vasquez" userId="8da93fa7-5206-4459-b079-fb820938a9f6" providerId="ADAL" clId="{423D7F3C-392E-4035-877C-FFACB9709BB6}" dt="2025-09-29T16:51:19.017" v="13" actId="207"/>
          <ac:spMkLst>
            <pc:docMk/>
            <pc:sldMk cId="0" sldId="258"/>
            <ac:spMk id="6" creationId="{00000000-0000-0000-0000-000000000000}"/>
          </ac:spMkLst>
        </pc:spChg>
      </pc:sldChg>
      <pc:sldChg chg="modSp mod">
        <pc:chgData name="Bobby Vasquez" userId="8da93fa7-5206-4459-b079-fb820938a9f6" providerId="ADAL" clId="{423D7F3C-392E-4035-877C-FFACB9709BB6}" dt="2025-09-29T16:54:17.601" v="75" actId="20577"/>
        <pc:sldMkLst>
          <pc:docMk/>
          <pc:sldMk cId="0" sldId="259"/>
        </pc:sldMkLst>
        <pc:spChg chg="mod">
          <ac:chgData name="Bobby Vasquez" userId="8da93fa7-5206-4459-b079-fb820938a9f6" providerId="ADAL" clId="{423D7F3C-392E-4035-877C-FFACB9709BB6}" dt="2025-09-29T16:54:17.601" v="75" actId="20577"/>
          <ac:spMkLst>
            <pc:docMk/>
            <pc:sldMk cId="0" sldId="259"/>
            <ac:spMk id="3" creationId="{00000000-0000-0000-0000-000000000000}"/>
          </ac:spMkLst>
        </pc:spChg>
        <pc:spChg chg="mod">
          <ac:chgData name="Bobby Vasquez" userId="8da93fa7-5206-4459-b079-fb820938a9f6" providerId="ADAL" clId="{423D7F3C-392E-4035-877C-FFACB9709BB6}" dt="2025-09-29T16:50:14.680" v="3" actId="14100"/>
          <ac:spMkLst>
            <pc:docMk/>
            <pc:sldMk cId="0" sldId="259"/>
            <ac:spMk id="5" creationId="{00000000-0000-0000-0000-000000000000}"/>
          </ac:spMkLst>
        </pc:spChg>
      </pc:sldChg>
      <pc:sldChg chg="modSp mod">
        <pc:chgData name="Bobby Vasquez" userId="8da93fa7-5206-4459-b079-fb820938a9f6" providerId="ADAL" clId="{423D7F3C-392E-4035-877C-FFACB9709BB6}" dt="2025-09-29T16:50:23.447" v="6" actId="14100"/>
        <pc:sldMkLst>
          <pc:docMk/>
          <pc:sldMk cId="0" sldId="260"/>
        </pc:sldMkLst>
        <pc:spChg chg="mod">
          <ac:chgData name="Bobby Vasquez" userId="8da93fa7-5206-4459-b079-fb820938a9f6" providerId="ADAL" clId="{423D7F3C-392E-4035-877C-FFACB9709BB6}" dt="2025-09-29T16:50:23.447" v="6" actId="14100"/>
          <ac:spMkLst>
            <pc:docMk/>
            <pc:sldMk cId="0" sldId="260"/>
            <ac:spMk id="5" creationId="{00000000-0000-0000-0000-000000000000}"/>
          </ac:spMkLst>
        </pc:spChg>
      </pc:sldChg>
      <pc:sldChg chg="modSp mod">
        <pc:chgData name="Bobby Vasquez" userId="8da93fa7-5206-4459-b079-fb820938a9f6" providerId="ADAL" clId="{423D7F3C-392E-4035-877C-FFACB9709BB6}" dt="2025-09-29T16:50:29.739" v="7" actId="14100"/>
        <pc:sldMkLst>
          <pc:docMk/>
          <pc:sldMk cId="0" sldId="261"/>
        </pc:sldMkLst>
        <pc:spChg chg="mod">
          <ac:chgData name="Bobby Vasquez" userId="8da93fa7-5206-4459-b079-fb820938a9f6" providerId="ADAL" clId="{423D7F3C-392E-4035-877C-FFACB9709BB6}" dt="2025-09-29T16:50:29.739" v="7" actId="14100"/>
          <ac:spMkLst>
            <pc:docMk/>
            <pc:sldMk cId="0" sldId="261"/>
            <ac:spMk id="5" creationId="{00000000-0000-0000-0000-000000000000}"/>
          </ac:spMkLst>
        </pc:spChg>
      </pc:sldChg>
      <pc:sldChg chg="modSp mod">
        <pc:chgData name="Bobby Vasquez" userId="8da93fa7-5206-4459-b079-fb820938a9f6" providerId="ADAL" clId="{423D7F3C-392E-4035-877C-FFACB9709BB6}" dt="2025-09-29T16:51:12.862" v="12" actId="207"/>
        <pc:sldMkLst>
          <pc:docMk/>
          <pc:sldMk cId="0" sldId="262"/>
        </pc:sldMkLst>
        <pc:spChg chg="mod">
          <ac:chgData name="Bobby Vasquez" userId="8da93fa7-5206-4459-b079-fb820938a9f6" providerId="ADAL" clId="{423D7F3C-392E-4035-877C-FFACB9709BB6}" dt="2025-09-29T16:50:37.223" v="8" actId="14100"/>
          <ac:spMkLst>
            <pc:docMk/>
            <pc:sldMk cId="0" sldId="262"/>
            <ac:spMk id="5" creationId="{00000000-0000-0000-0000-000000000000}"/>
          </ac:spMkLst>
        </pc:spChg>
        <pc:spChg chg="mod">
          <ac:chgData name="Bobby Vasquez" userId="8da93fa7-5206-4459-b079-fb820938a9f6" providerId="ADAL" clId="{423D7F3C-392E-4035-877C-FFACB9709BB6}" dt="2025-09-29T16:51:12.862" v="12" actId="207"/>
          <ac:spMkLst>
            <pc:docMk/>
            <pc:sldMk cId="0" sldId="262"/>
            <ac:spMk id="6" creationId="{00000000-0000-0000-0000-000000000000}"/>
          </ac:spMkLst>
        </pc:spChg>
      </pc:sldChg>
      <pc:sldChg chg="modSp mod">
        <pc:chgData name="Bobby Vasquez" userId="8da93fa7-5206-4459-b079-fb820938a9f6" providerId="ADAL" clId="{423D7F3C-392E-4035-877C-FFACB9709BB6}" dt="2025-09-29T16:51:06.629" v="11" actId="207"/>
        <pc:sldMkLst>
          <pc:docMk/>
          <pc:sldMk cId="0" sldId="263"/>
        </pc:sldMkLst>
        <pc:spChg chg="mod">
          <ac:chgData name="Bobby Vasquez" userId="8da93fa7-5206-4459-b079-fb820938a9f6" providerId="ADAL" clId="{423D7F3C-392E-4035-877C-FFACB9709BB6}" dt="2025-09-29T16:51:01.993" v="10" actId="207"/>
          <ac:spMkLst>
            <pc:docMk/>
            <pc:sldMk cId="0" sldId="263"/>
            <ac:spMk id="3" creationId="{00000000-0000-0000-0000-000000000000}"/>
          </ac:spMkLst>
        </pc:spChg>
        <pc:spChg chg="mod">
          <ac:chgData name="Bobby Vasquez" userId="8da93fa7-5206-4459-b079-fb820938a9f6" providerId="ADAL" clId="{423D7F3C-392E-4035-877C-FFACB9709BB6}" dt="2025-09-29T16:50:42.597" v="9" actId="14100"/>
          <ac:spMkLst>
            <pc:docMk/>
            <pc:sldMk cId="0" sldId="263"/>
            <ac:spMk id="5" creationId="{00000000-0000-0000-0000-000000000000}"/>
          </ac:spMkLst>
        </pc:spChg>
        <pc:spChg chg="mod">
          <ac:chgData name="Bobby Vasquez" userId="8da93fa7-5206-4459-b079-fb820938a9f6" providerId="ADAL" clId="{423D7F3C-392E-4035-877C-FFACB9709BB6}" dt="2025-09-29T16:51:06.629" v="11" actId="207"/>
          <ac:spMkLst>
            <pc:docMk/>
            <pc:sldMk cId="0" sldId="263"/>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E20A2-BD76-4B4E-A7B1-151EC819C05E}" type="datetimeFigureOut">
              <a:rPr lang="en-US" smtClean="0"/>
              <a:t>9/29/2025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FD422-DABE-48CA-956D-8EABD86E4F22}" type="slidenum">
              <a:rPr lang="en-US" smtClean="0"/>
              <a:t>‹#›</a:t>
            </a:fld>
            <a:endParaRPr lang="en-US"/>
          </a:p>
        </p:txBody>
      </p:sp>
    </p:spTree>
    <p:extLst>
      <p:ext uri="{BB962C8B-B14F-4D97-AF65-F5344CB8AC3E}">
        <p14:creationId xmlns:p14="http://schemas.microsoft.com/office/powerpoint/2010/main" val="2080429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D422-DABE-48CA-956D-8EABD86E4F22}" type="slidenum">
              <a:rPr lang="en-US" smtClean="0"/>
              <a:t>1</a:t>
            </a:fld>
            <a:endParaRPr lang="en-US"/>
          </a:p>
        </p:txBody>
      </p:sp>
    </p:spTree>
    <p:extLst>
      <p:ext uri="{BB962C8B-B14F-4D97-AF65-F5344CB8AC3E}">
        <p14:creationId xmlns:p14="http://schemas.microsoft.com/office/powerpoint/2010/main" val="3939567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knowledgelibrary.ifma.org/" TargetMode="External"/><Relationship Id="rId5" Type="http://schemas.openxmlformats.org/officeDocument/2006/relationships/image" Target="../media/image2.png"/><Relationship Id="rId4" Type="http://schemas.openxmlformats.org/officeDocument/2006/relationships/hyperlink" Target="ifma.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knowledgelibrary.ifma.org/how-to-invite-a-member-of-congress-to-speak-at-an-event/"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advocacyforum.ifma.org"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www.linkedin.com/groups?gid=38141" TargetMode="External"/><Relationship Id="rId13" Type="http://schemas.openxmlformats.org/officeDocument/2006/relationships/hyperlink" Target="https://ifmaevents.smugmug.com" TargetMode="External"/><Relationship Id="rId3" Type="http://schemas.openxmlformats.org/officeDocument/2006/relationships/hyperlink" Target="https://advocacyforum.ifma.org" TargetMode="External"/><Relationship Id="rId7" Type="http://schemas.openxmlformats.org/officeDocument/2006/relationships/hyperlink" Target="http://www.ifma.org" TargetMode="External"/><Relationship Id="rId12" Type="http://schemas.openxmlformats.org/officeDocument/2006/relationships/hyperlink" Target="http://twitter.com/IFMA"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usa.gov/elected-officials" TargetMode="External"/><Relationship Id="rId11" Type="http://schemas.openxmlformats.org/officeDocument/2006/relationships/hyperlink" Target="https://www.threads.net/@ifma_hq" TargetMode="External"/><Relationship Id="rId5" Type="http://schemas.openxmlformats.org/officeDocument/2006/relationships/hyperlink" Target="https://knowledgelibrary.ifma.org/congress-speaker-invitation/" TargetMode="External"/><Relationship Id="rId15" Type="http://schemas.openxmlformats.org/officeDocument/2006/relationships/hyperlink" Target="https://blog.ifma.org" TargetMode="External"/><Relationship Id="rId10" Type="http://schemas.openxmlformats.org/officeDocument/2006/relationships/hyperlink" Target="http://www.facebook.com/InternationalFacilityManagementAssociation" TargetMode="External"/><Relationship Id="rId4" Type="http://schemas.openxmlformats.org/officeDocument/2006/relationships/hyperlink" Target="https://fmj.ifma.org/ifma-advocacy" TargetMode="External"/><Relationship Id="rId9" Type="http://schemas.openxmlformats.org/officeDocument/2006/relationships/hyperlink" Target="http://www.youtube.com/ifmaglobal" TargetMode="External"/><Relationship Id="rId14" Type="http://schemas.openxmlformats.org/officeDocument/2006/relationships/hyperlink" Target="https://connected-fm.simplecas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3">
              <a:alphaModFix amt="24000"/>
            </a:blip>
            <a:stretch>
              <a:fillRect/>
            </a:stretch>
          </a:blipFill>
        </p:spPr>
        <p:txBody>
          <a:bodyPr/>
          <a:lstStyle/>
          <a:p>
            <a:endParaRPr lang="en-US"/>
          </a:p>
        </p:txBody>
      </p:sp>
      <p:sp>
        <p:nvSpPr>
          <p:cNvPr id="3" name="Freeform 3">
            <a:hlinkClick r:id="rId4"/>
          </p:cNvPr>
          <p:cNvSpPr/>
          <p:nvPr/>
        </p:nvSpPr>
        <p:spPr>
          <a:xfrm>
            <a:off x="813919" y="8619742"/>
            <a:ext cx="3414536" cy="1277116"/>
          </a:xfrm>
          <a:custGeom>
            <a:avLst/>
            <a:gdLst/>
            <a:ahLst/>
            <a:cxnLst/>
            <a:rect l="l" t="t" r="r" b="b"/>
            <a:pathLst>
              <a:path w="3414536" h="1277116">
                <a:moveTo>
                  <a:pt x="0" y="0"/>
                </a:moveTo>
                <a:lnTo>
                  <a:pt x="3414536" y="0"/>
                </a:lnTo>
                <a:lnTo>
                  <a:pt x="3414536" y="1277116"/>
                </a:lnTo>
                <a:lnTo>
                  <a:pt x="0" y="1277116"/>
                </a:lnTo>
                <a:lnTo>
                  <a:pt x="0" y="0"/>
                </a:lnTo>
                <a:close/>
              </a:path>
            </a:pathLst>
          </a:custGeom>
          <a:blipFill>
            <a:blip r:embed="rId5"/>
            <a:stretch>
              <a:fillRect/>
            </a:stretch>
          </a:blipFill>
        </p:spPr>
        <p:txBody>
          <a:bodyPr/>
          <a:lstStyle/>
          <a:p>
            <a:endParaRPr lang="en-US"/>
          </a:p>
        </p:txBody>
      </p:sp>
      <p:sp>
        <p:nvSpPr>
          <p:cNvPr id="4" name="TextBox 4"/>
          <p:cNvSpPr txBox="1"/>
          <p:nvPr/>
        </p:nvSpPr>
        <p:spPr>
          <a:xfrm>
            <a:off x="1028700" y="5029200"/>
            <a:ext cx="10858500" cy="1935851"/>
          </a:xfrm>
          <a:prstGeom prst="rect">
            <a:avLst/>
          </a:prstGeom>
        </p:spPr>
        <p:txBody>
          <a:bodyPr wrap="square" lIns="0" tIns="0" rIns="0" bIns="0" rtlCol="0" anchor="t">
            <a:spAutoFit/>
          </a:bodyPr>
          <a:lstStyle/>
          <a:p>
            <a:pPr algn="l">
              <a:lnSpc>
                <a:spcPts val="7840"/>
              </a:lnSpc>
            </a:pPr>
            <a:r>
              <a:rPr lang="en-US" sz="5600" dirty="0">
                <a:solidFill>
                  <a:srgbClr val="FFFFFF"/>
                </a:solidFill>
                <a:latin typeface="Open Sans"/>
                <a:ea typeface="Open Sans"/>
                <a:cs typeface="Open Sans"/>
                <a:sym typeface="Open Sans"/>
              </a:rPr>
              <a:t>How to Invite an Elected Official </a:t>
            </a:r>
            <a:br>
              <a:rPr lang="en-US" sz="5600" dirty="0">
                <a:solidFill>
                  <a:srgbClr val="FFFFFF"/>
                </a:solidFill>
                <a:latin typeface="Open Sans"/>
                <a:ea typeface="Open Sans"/>
                <a:cs typeface="Open Sans"/>
                <a:sym typeface="Open Sans"/>
              </a:rPr>
            </a:br>
            <a:r>
              <a:rPr lang="en-US" sz="5600" dirty="0">
                <a:solidFill>
                  <a:srgbClr val="FFFFFF"/>
                </a:solidFill>
                <a:latin typeface="Open Sans"/>
                <a:ea typeface="Open Sans"/>
                <a:cs typeface="Open Sans"/>
                <a:sym typeface="Open Sans"/>
              </a:rPr>
              <a:t>to Speak an Event</a:t>
            </a:r>
          </a:p>
        </p:txBody>
      </p:sp>
      <p:sp>
        <p:nvSpPr>
          <p:cNvPr id="5" name="TextBox 5"/>
          <p:cNvSpPr txBox="1"/>
          <p:nvPr/>
        </p:nvSpPr>
        <p:spPr>
          <a:xfrm>
            <a:off x="1021508" y="942975"/>
            <a:ext cx="5051562" cy="1464945"/>
          </a:xfrm>
          <a:prstGeom prst="rect">
            <a:avLst/>
          </a:prstGeom>
        </p:spPr>
        <p:txBody>
          <a:bodyPr lIns="0" tIns="0" rIns="0" bIns="0" rtlCol="0" anchor="t">
            <a:spAutoFit/>
          </a:bodyPr>
          <a:lstStyle/>
          <a:p>
            <a:pPr algn="just">
              <a:lnSpc>
                <a:spcPts val="5880"/>
              </a:lnSpc>
            </a:pPr>
            <a:r>
              <a:rPr lang="en-US" sz="4200" b="1" dirty="0">
                <a:solidFill>
                  <a:srgbClr val="FFFFFF"/>
                </a:solidFill>
                <a:latin typeface="Roboto Bold"/>
                <a:ea typeface="Roboto Bold"/>
                <a:cs typeface="Roboto Bold"/>
                <a:sym typeface="Roboto Bold"/>
              </a:rPr>
              <a:t>From IFMA’s </a:t>
            </a:r>
          </a:p>
          <a:p>
            <a:pPr algn="just">
              <a:lnSpc>
                <a:spcPts val="5880"/>
              </a:lnSpc>
            </a:pPr>
            <a:r>
              <a:rPr lang="en-US" sz="4200" b="1" dirty="0">
                <a:solidFill>
                  <a:schemeClr val="bg1"/>
                </a:solidFill>
                <a:latin typeface="Roboto Bold"/>
                <a:ea typeface="Roboto Bold"/>
                <a:cs typeface="Roboto Bold"/>
                <a:sym typeface="Roboto Bold"/>
                <a:hlinkClick r:id="rId6">
                  <a:extLst>
                    <a:ext uri="{A12FA001-AC4F-418D-AE19-62706E023703}">
                      <ahyp:hlinkClr xmlns:ahyp="http://schemas.microsoft.com/office/drawing/2018/hyperlinkcolor" val="tx"/>
                    </a:ext>
                  </a:extLst>
                </a:hlinkClick>
              </a:rPr>
              <a:t>Knowledge </a:t>
            </a:r>
            <a:r>
              <a:rPr lang="en-US" sz="4200" dirty="0">
                <a:solidFill>
                  <a:schemeClr val="bg1"/>
                </a:solidFill>
                <a:latin typeface="Roboto"/>
                <a:ea typeface="Roboto"/>
                <a:cs typeface="Roboto"/>
                <a:sym typeface="Roboto"/>
                <a:hlinkClick r:id="rId6">
                  <a:extLst>
                    <a:ext uri="{A12FA001-AC4F-418D-AE19-62706E023703}">
                      <ahyp:hlinkClr xmlns:ahyp="http://schemas.microsoft.com/office/drawing/2018/hyperlinkcolor" val="tx"/>
                    </a:ext>
                  </a:extLst>
                </a:hlinkClick>
              </a:rPr>
              <a:t>Library</a:t>
            </a:r>
            <a:endParaRPr lang="en-US" sz="4200" dirty="0">
              <a:solidFill>
                <a:schemeClr val="bg1"/>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453991" y="971550"/>
            <a:ext cx="7338108" cy="8515350"/>
          </a:xfrm>
          <a:prstGeom prst="rect">
            <a:avLst/>
          </a:prstGeom>
        </p:spPr>
        <p:txBody>
          <a:bodyPr lIns="0" tIns="0" rIns="0" bIns="0" rtlCol="0" anchor="t">
            <a:spAutoFit/>
          </a:bodyPr>
          <a:lstStyle/>
          <a:p>
            <a:pPr algn="l">
              <a:lnSpc>
                <a:spcPts val="4200"/>
              </a:lnSpc>
              <a:spcBef>
                <a:spcPct val="0"/>
              </a:spcBef>
            </a:pPr>
            <a:r>
              <a:rPr lang="en-US" sz="3000">
                <a:solidFill>
                  <a:srgbClr val="FFFFFF"/>
                </a:solidFill>
                <a:latin typeface="Open Sans"/>
                <a:ea typeface="Open Sans"/>
                <a:cs typeface="Open Sans"/>
                <a:sym typeface="Open Sans"/>
              </a:rPr>
              <a:t>Planning and organizing events can be challenging — even more so when organizers asks a legislative representative participate. </a:t>
            </a:r>
          </a:p>
          <a:p>
            <a:pPr algn="l">
              <a:lnSpc>
                <a:spcPts val="4200"/>
              </a:lnSpc>
              <a:spcBef>
                <a:spcPct val="0"/>
              </a:spcBef>
            </a:pPr>
            <a:endParaRPr lang="en-US" sz="3000">
              <a:solidFill>
                <a:srgbClr val="FFFFFF"/>
              </a:solidFill>
              <a:latin typeface="Open Sans"/>
              <a:ea typeface="Open Sans"/>
              <a:cs typeface="Open Sans"/>
              <a:sym typeface="Open Sans"/>
            </a:endParaRPr>
          </a:p>
          <a:p>
            <a:pPr algn="l">
              <a:lnSpc>
                <a:spcPts val="4200"/>
              </a:lnSpc>
              <a:spcBef>
                <a:spcPct val="0"/>
              </a:spcBef>
            </a:pPr>
            <a:r>
              <a:rPr lang="en-US" sz="3000">
                <a:solidFill>
                  <a:srgbClr val="FFFFFF"/>
                </a:solidFill>
                <a:latin typeface="Open Sans"/>
                <a:ea typeface="Open Sans"/>
                <a:cs typeface="Open Sans"/>
                <a:sym typeface="Open Sans"/>
              </a:rPr>
              <a:t>Though it’s a bit challenging at times, engaging elected officials is essential if we want to continue to push the facility management industry and profession forward. With the help of leaders and advocates like you, we can make sure our profession is recognized and our voices are heard. These quick tips will </a:t>
            </a:r>
            <a:r>
              <a:rPr lang="en-US" sz="3000" b="1">
                <a:solidFill>
                  <a:srgbClr val="FFFFFF"/>
                </a:solidFill>
                <a:latin typeface="Open Sans Bold"/>
                <a:ea typeface="Open Sans Bold"/>
                <a:cs typeface="Open Sans Bold"/>
                <a:sym typeface="Open Sans Bold"/>
              </a:rPr>
              <a:t>help you engage with elected leaders, elevate the FM profession and ensure your voice is heard.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1028700" y="2050607"/>
            <a:ext cx="9401037" cy="3181350"/>
          </a:xfrm>
          <a:prstGeom prst="rect">
            <a:avLst/>
          </a:prstGeom>
        </p:spPr>
        <p:txBody>
          <a:bodyPr lIns="0" tIns="0" rIns="0" bIns="0" rtlCol="0" anchor="t">
            <a:spAutoFit/>
          </a:bodyPr>
          <a:lstStyle/>
          <a:p>
            <a:pPr algn="l">
              <a:lnSpc>
                <a:spcPts val="4200"/>
              </a:lnSpc>
              <a:spcBef>
                <a:spcPct val="0"/>
              </a:spcBef>
            </a:pPr>
            <a:r>
              <a:rPr lang="en-US" sz="3000" dirty="0">
                <a:solidFill>
                  <a:srgbClr val="FFFFFF"/>
                </a:solidFill>
                <a:latin typeface="Open Sans"/>
                <a:ea typeface="Open Sans"/>
                <a:cs typeface="Open Sans"/>
                <a:sym typeface="Open Sans"/>
              </a:rPr>
              <a:t>Legislators have countless meetings, travel, voting obligations and myriad other requests competing for their time. Event scheduling is a ballet of plate spinning, so make sure you </a:t>
            </a:r>
            <a:r>
              <a:rPr lang="en-US" sz="3000" b="1" dirty="0">
                <a:solidFill>
                  <a:srgbClr val="FFFFFF"/>
                </a:solidFill>
                <a:latin typeface="Open Sans Bold"/>
                <a:ea typeface="Open Sans Bold"/>
                <a:cs typeface="Open Sans Bold"/>
                <a:sym typeface="Open Sans Bold"/>
              </a:rPr>
              <a:t>plan well enough in advance to give your invitee and their staff ample time to coordinate and block the time. </a:t>
            </a:r>
          </a:p>
        </p:txBody>
      </p:sp>
      <p:sp>
        <p:nvSpPr>
          <p:cNvPr id="4" name="TextBox 4"/>
          <p:cNvSpPr txBox="1"/>
          <p:nvPr/>
        </p:nvSpPr>
        <p:spPr>
          <a:xfrm>
            <a:off x="374073" y="923925"/>
            <a:ext cx="5181049"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1. Plan in advance</a:t>
            </a:r>
          </a:p>
        </p:txBody>
      </p:sp>
      <p:sp>
        <p:nvSpPr>
          <p:cNvPr id="5" name="TextBox 5"/>
          <p:cNvSpPr txBox="1"/>
          <p:nvPr/>
        </p:nvSpPr>
        <p:spPr>
          <a:xfrm>
            <a:off x="882328" y="7277479"/>
            <a:ext cx="2699072" cy="538737"/>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Action items:</a:t>
            </a:r>
          </a:p>
        </p:txBody>
      </p:sp>
      <p:sp>
        <p:nvSpPr>
          <p:cNvPr id="6" name="TextBox 6"/>
          <p:cNvSpPr txBox="1"/>
          <p:nvPr/>
        </p:nvSpPr>
        <p:spPr>
          <a:xfrm>
            <a:off x="882328" y="8120124"/>
            <a:ext cx="9547410" cy="1688860"/>
          </a:xfrm>
          <a:prstGeom prst="rect">
            <a:avLst/>
          </a:prstGeom>
        </p:spPr>
        <p:txBody>
          <a:bodyPr lIns="0" tIns="0" rIns="0" bIns="0" rtlCol="0" anchor="t">
            <a:spAutoFit/>
          </a:bodyPr>
          <a:lstStyle/>
          <a:p>
            <a:pPr marL="510660" lvl="1" indent="-255330" algn="l">
              <a:lnSpc>
                <a:spcPts val="3311"/>
              </a:lnSpc>
              <a:buFont typeface="Arial"/>
              <a:buChar char="•"/>
            </a:pPr>
            <a:r>
              <a:rPr lang="en-US" sz="2365" dirty="0">
                <a:solidFill>
                  <a:schemeClr val="bg1"/>
                </a:solidFill>
                <a:latin typeface="Open Sans"/>
                <a:ea typeface="Open Sans"/>
                <a:cs typeface="Open Sans"/>
                <a:sym typeface="Open Sans"/>
              </a:rPr>
              <a:t>Download the </a:t>
            </a:r>
            <a:r>
              <a:rPr lang="en-US" sz="2365" u="sng" dirty="0">
                <a:solidFill>
                  <a:schemeClr val="bg1"/>
                </a:solidFill>
                <a:latin typeface="Open Sans"/>
                <a:ea typeface="Open Sans"/>
                <a:cs typeface="Open Sans"/>
                <a:sym typeface="Open Sans"/>
                <a:hlinkClick r:id="rId3" tooltip="https://knowledgelibrary.ifma.org/how-to-invite-a-member-of-congress-to-speak-at-an-event/">
                  <a:extLst>
                    <a:ext uri="{A12FA001-AC4F-418D-AE19-62706E023703}">
                      <ahyp:hlinkClr xmlns:ahyp="http://schemas.microsoft.com/office/drawing/2018/hyperlinkcolor" val="tx"/>
                    </a:ext>
                  </a:extLst>
                </a:hlinkClick>
              </a:rPr>
              <a:t>Legislative Speaker Invitation Template</a:t>
            </a:r>
            <a:r>
              <a:rPr lang="en-US" sz="2365" dirty="0">
                <a:solidFill>
                  <a:schemeClr val="bg1"/>
                </a:solidFill>
                <a:latin typeface="Open Sans"/>
                <a:ea typeface="Open Sans"/>
                <a:cs typeface="Open Sans"/>
                <a:sym typeface="Open Sans"/>
              </a:rPr>
              <a:t> from IFMA’s Knowledge Library.</a:t>
            </a:r>
          </a:p>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Reach out to your legislator &amp; Invite them to speak at your event.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1028700" y="2050607"/>
            <a:ext cx="9401037" cy="4781550"/>
          </a:xfrm>
          <a:prstGeom prst="rect">
            <a:avLst/>
          </a:prstGeom>
        </p:spPr>
        <p:txBody>
          <a:bodyPr lIns="0" tIns="0" rIns="0" bIns="0" rtlCol="0" anchor="t">
            <a:spAutoFit/>
          </a:bodyPr>
          <a:lstStyle/>
          <a:p>
            <a:pPr algn="l">
              <a:lnSpc>
                <a:spcPts val="4200"/>
              </a:lnSpc>
              <a:spcBef>
                <a:spcPct val="0"/>
              </a:spcBef>
            </a:pPr>
            <a:r>
              <a:rPr lang="en-US" sz="3000" dirty="0">
                <a:solidFill>
                  <a:srgbClr val="FFFFFF"/>
                </a:solidFill>
                <a:latin typeface="Open Sans"/>
                <a:ea typeface="Open Sans"/>
                <a:cs typeface="Open Sans"/>
                <a:sym typeface="Open Sans"/>
              </a:rPr>
              <a:t>The larger the audience, the more likely a legislator will attend. It’s best to </a:t>
            </a:r>
            <a:r>
              <a:rPr lang="en-US" sz="3000" b="1" dirty="0">
                <a:solidFill>
                  <a:srgbClr val="FFFFFF"/>
                </a:solidFill>
                <a:latin typeface="Open Sans Bold"/>
                <a:ea typeface="Open Sans Bold"/>
                <a:cs typeface="Open Sans Bold"/>
                <a:sym typeface="Open Sans Bold"/>
              </a:rPr>
              <a:t>plan and market</a:t>
            </a:r>
            <a:r>
              <a:rPr lang="en-US" sz="3000" dirty="0">
                <a:solidFill>
                  <a:srgbClr val="FFFFFF"/>
                </a:solidFill>
                <a:latin typeface="Open Sans"/>
                <a:ea typeface="Open Sans"/>
                <a:cs typeface="Open Sans"/>
                <a:sym typeface="Open Sans"/>
              </a:rPr>
              <a:t> your event to gather the largest possible audience. This is not only good for overall event turnout but will help make your case as to the importance of the event. Make sure to </a:t>
            </a:r>
            <a:r>
              <a:rPr lang="en-US" sz="3000" b="1" dirty="0">
                <a:solidFill>
                  <a:srgbClr val="FFFFFF"/>
                </a:solidFill>
                <a:latin typeface="Open Sans Bold"/>
                <a:ea typeface="Open Sans Bold"/>
                <a:cs typeface="Open Sans Bold"/>
                <a:sym typeface="Open Sans Bold"/>
              </a:rPr>
              <a:t>promote the event via email, social media and at other chapter events and meetings.</a:t>
            </a:r>
            <a:r>
              <a:rPr lang="en-US" sz="3000" dirty="0">
                <a:solidFill>
                  <a:srgbClr val="FFFFFF"/>
                </a:solidFill>
                <a:latin typeface="Open Sans"/>
                <a:ea typeface="Open Sans"/>
                <a:cs typeface="Open Sans"/>
                <a:sym typeface="Open Sans"/>
              </a:rPr>
              <a:t> Inviting other honorable guests or media can help increase exposure. </a:t>
            </a:r>
          </a:p>
        </p:txBody>
      </p:sp>
      <p:sp>
        <p:nvSpPr>
          <p:cNvPr id="4" name="TextBox 4"/>
          <p:cNvSpPr txBox="1"/>
          <p:nvPr/>
        </p:nvSpPr>
        <p:spPr>
          <a:xfrm>
            <a:off x="374073" y="923925"/>
            <a:ext cx="9008106"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2. Find or organize a large event</a:t>
            </a:r>
          </a:p>
        </p:txBody>
      </p:sp>
      <p:sp>
        <p:nvSpPr>
          <p:cNvPr id="5" name="TextBox 5"/>
          <p:cNvSpPr txBox="1"/>
          <p:nvPr/>
        </p:nvSpPr>
        <p:spPr>
          <a:xfrm>
            <a:off x="882328" y="7277479"/>
            <a:ext cx="2775272" cy="537845"/>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Action items:</a:t>
            </a:r>
          </a:p>
        </p:txBody>
      </p:sp>
      <p:sp>
        <p:nvSpPr>
          <p:cNvPr id="6" name="TextBox 6"/>
          <p:cNvSpPr txBox="1"/>
          <p:nvPr/>
        </p:nvSpPr>
        <p:spPr>
          <a:xfrm>
            <a:off x="882328" y="8120124"/>
            <a:ext cx="9547410" cy="1244406"/>
          </a:xfrm>
          <a:prstGeom prst="rect">
            <a:avLst/>
          </a:prstGeom>
        </p:spPr>
        <p:txBody>
          <a:bodyPr lIns="0" tIns="0" rIns="0" bIns="0" rtlCol="0" anchor="t">
            <a:spAutoFit/>
          </a:bodyPr>
          <a:lstStyle/>
          <a:p>
            <a:pPr marL="510660" lvl="1" indent="-255330" algn="l">
              <a:lnSpc>
                <a:spcPts val="3311"/>
              </a:lnSpc>
              <a:buFont typeface="Arial"/>
              <a:buChar char="•"/>
            </a:pPr>
            <a:r>
              <a:rPr lang="en-US" sz="2365">
                <a:solidFill>
                  <a:srgbClr val="FFFFFF"/>
                </a:solidFill>
                <a:latin typeface="Open Sans"/>
                <a:ea typeface="Open Sans"/>
                <a:cs typeface="Open Sans"/>
                <a:sym typeface="Open Sans"/>
              </a:rPr>
              <a:t>Create an event calendar in advance.</a:t>
            </a:r>
          </a:p>
          <a:p>
            <a:pPr marL="518160" lvl="1" indent="-259080" algn="l">
              <a:lnSpc>
                <a:spcPts val="3359"/>
              </a:lnSpc>
              <a:buFont typeface="Arial"/>
              <a:buChar char="•"/>
            </a:pPr>
            <a:r>
              <a:rPr lang="en-US" sz="2400">
                <a:solidFill>
                  <a:srgbClr val="FFFFFF"/>
                </a:solidFill>
                <a:latin typeface="Open Sans"/>
                <a:ea typeface="Open Sans"/>
                <a:cs typeface="Open Sans"/>
                <a:sym typeface="Open Sans"/>
              </a:rPr>
              <a:t>Select and test all technology and logistics in advance.</a:t>
            </a:r>
          </a:p>
          <a:p>
            <a:pPr marL="518160" lvl="1" indent="-259080" algn="l">
              <a:lnSpc>
                <a:spcPts val="3359"/>
              </a:lnSpc>
              <a:buFont typeface="Arial"/>
              <a:buChar char="•"/>
            </a:pPr>
            <a:r>
              <a:rPr lang="en-US" sz="2400">
                <a:solidFill>
                  <a:srgbClr val="FFFFFF"/>
                </a:solidFill>
                <a:latin typeface="Open Sans"/>
                <a:ea typeface="Open Sans"/>
                <a:cs typeface="Open Sans"/>
                <a:sym typeface="Open Sans"/>
              </a:rPr>
              <a:t>Promote your event on social media and chapter meetings.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1028700" y="2050607"/>
            <a:ext cx="9401037" cy="3714750"/>
          </a:xfrm>
          <a:prstGeom prst="rect">
            <a:avLst/>
          </a:prstGeom>
        </p:spPr>
        <p:txBody>
          <a:bodyPr lIns="0" tIns="0" rIns="0" bIns="0" rtlCol="0" anchor="t">
            <a:spAutoFit/>
          </a:bodyPr>
          <a:lstStyle/>
          <a:p>
            <a:pPr algn="l">
              <a:lnSpc>
                <a:spcPts val="4200"/>
              </a:lnSpc>
              <a:spcBef>
                <a:spcPct val="0"/>
              </a:spcBef>
            </a:pPr>
            <a:r>
              <a:rPr lang="en-US" sz="3000">
                <a:solidFill>
                  <a:srgbClr val="FFFFFF"/>
                </a:solidFill>
                <a:latin typeface="Open Sans"/>
                <a:ea typeface="Open Sans"/>
                <a:cs typeface="Open Sans"/>
                <a:sym typeface="Open Sans"/>
              </a:rPr>
              <a:t>It’s an unfortunate reality that legislators are busy. Keep this in mind when planning. </a:t>
            </a:r>
            <a:r>
              <a:rPr lang="en-US" sz="3000" b="1">
                <a:solidFill>
                  <a:srgbClr val="FFFFFF"/>
                </a:solidFill>
                <a:latin typeface="Open Sans Bold"/>
                <a:ea typeface="Open Sans Bold"/>
                <a:cs typeface="Open Sans Bold"/>
                <a:sym typeface="Open Sans Bold"/>
              </a:rPr>
              <a:t>Have contingencies and backup plans in place</a:t>
            </a:r>
            <a:r>
              <a:rPr lang="en-US" sz="3000">
                <a:solidFill>
                  <a:srgbClr val="FFFFFF"/>
                </a:solidFill>
                <a:latin typeface="Open Sans"/>
                <a:ea typeface="Open Sans"/>
                <a:cs typeface="Open Sans"/>
                <a:sym typeface="Open Sans"/>
              </a:rPr>
              <a:t> in case speakers fall through. </a:t>
            </a:r>
            <a:r>
              <a:rPr lang="en-US" sz="3000" b="1">
                <a:solidFill>
                  <a:srgbClr val="FFFFFF"/>
                </a:solidFill>
                <a:latin typeface="Open Sans Bold"/>
                <a:ea typeface="Open Sans Bold"/>
                <a:cs typeface="Open Sans Bold"/>
                <a:sym typeface="Open Sans Bold"/>
              </a:rPr>
              <a:t>Make sure everyone involved is clear on the itinerary</a:t>
            </a:r>
            <a:r>
              <a:rPr lang="en-US" sz="3000">
                <a:solidFill>
                  <a:srgbClr val="FFFFFF"/>
                </a:solidFill>
                <a:latin typeface="Open Sans"/>
                <a:ea typeface="Open Sans"/>
                <a:cs typeface="Open Sans"/>
                <a:sym typeface="Open Sans"/>
              </a:rPr>
              <a:t>, speaking order and other event logistics so that you can pivot and modify the event at a moments’ notice. </a:t>
            </a:r>
          </a:p>
        </p:txBody>
      </p:sp>
      <p:sp>
        <p:nvSpPr>
          <p:cNvPr id="4" name="TextBox 4"/>
          <p:cNvSpPr txBox="1"/>
          <p:nvPr/>
        </p:nvSpPr>
        <p:spPr>
          <a:xfrm>
            <a:off x="374073" y="923925"/>
            <a:ext cx="9008106"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3. Be flexible</a:t>
            </a:r>
          </a:p>
        </p:txBody>
      </p:sp>
      <p:sp>
        <p:nvSpPr>
          <p:cNvPr id="5" name="TextBox 5"/>
          <p:cNvSpPr txBox="1"/>
          <p:nvPr/>
        </p:nvSpPr>
        <p:spPr>
          <a:xfrm>
            <a:off x="955514" y="7291866"/>
            <a:ext cx="2778286" cy="538737"/>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Action items:</a:t>
            </a:r>
          </a:p>
        </p:txBody>
      </p:sp>
      <p:sp>
        <p:nvSpPr>
          <p:cNvPr id="6" name="TextBox 6"/>
          <p:cNvSpPr txBox="1"/>
          <p:nvPr/>
        </p:nvSpPr>
        <p:spPr>
          <a:xfrm>
            <a:off x="955514" y="8134511"/>
            <a:ext cx="9547410" cy="1244406"/>
          </a:xfrm>
          <a:prstGeom prst="rect">
            <a:avLst/>
          </a:prstGeom>
        </p:spPr>
        <p:txBody>
          <a:bodyPr lIns="0" tIns="0" rIns="0" bIns="0" rtlCol="0" anchor="t">
            <a:spAutoFit/>
          </a:bodyPr>
          <a:lstStyle/>
          <a:p>
            <a:pPr marL="510660" lvl="1" indent="-255330" algn="l">
              <a:lnSpc>
                <a:spcPts val="3311"/>
              </a:lnSpc>
              <a:buFont typeface="Arial"/>
              <a:buChar char="•"/>
            </a:pPr>
            <a:r>
              <a:rPr lang="en-US" sz="2365">
                <a:solidFill>
                  <a:srgbClr val="FFFFFF"/>
                </a:solidFill>
                <a:latin typeface="Open Sans"/>
                <a:ea typeface="Open Sans"/>
                <a:cs typeface="Open Sans"/>
                <a:sym typeface="Open Sans"/>
              </a:rPr>
              <a:t>Plan backup dates and times.</a:t>
            </a:r>
          </a:p>
          <a:p>
            <a:pPr marL="518160" lvl="1" indent="-259080" algn="l">
              <a:lnSpc>
                <a:spcPts val="3359"/>
              </a:lnSpc>
              <a:buFont typeface="Arial"/>
              <a:buChar char="•"/>
            </a:pPr>
            <a:r>
              <a:rPr lang="en-US" sz="2400">
                <a:solidFill>
                  <a:srgbClr val="FFFFFF"/>
                </a:solidFill>
                <a:latin typeface="Open Sans"/>
                <a:ea typeface="Open Sans"/>
                <a:cs typeface="Open Sans"/>
                <a:sym typeface="Open Sans"/>
              </a:rPr>
              <a:t>Coordinate alternate speakers in case someone cancels.</a:t>
            </a:r>
          </a:p>
          <a:p>
            <a:pPr marL="518160" lvl="1" indent="-259080" algn="l">
              <a:lnSpc>
                <a:spcPts val="3359"/>
              </a:lnSpc>
              <a:buFont typeface="Arial"/>
              <a:buChar char="•"/>
            </a:pPr>
            <a:r>
              <a:rPr lang="en-US" sz="2400">
                <a:solidFill>
                  <a:srgbClr val="FFFFFF"/>
                </a:solidFill>
                <a:latin typeface="Open Sans"/>
                <a:ea typeface="Open Sans"/>
                <a:cs typeface="Open Sans"/>
                <a:sym typeface="Open Sans"/>
              </a:rPr>
              <a:t>Stay calm and roll with the punches.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1028700" y="2050607"/>
            <a:ext cx="9401037" cy="3714750"/>
          </a:xfrm>
          <a:prstGeom prst="rect">
            <a:avLst/>
          </a:prstGeom>
        </p:spPr>
        <p:txBody>
          <a:bodyPr lIns="0" tIns="0" rIns="0" bIns="0" rtlCol="0" anchor="t">
            <a:spAutoFit/>
          </a:bodyPr>
          <a:lstStyle/>
          <a:p>
            <a:pPr algn="l">
              <a:lnSpc>
                <a:spcPts val="4200"/>
              </a:lnSpc>
              <a:spcBef>
                <a:spcPct val="0"/>
              </a:spcBef>
            </a:pPr>
            <a:r>
              <a:rPr lang="en-US" sz="3000">
                <a:solidFill>
                  <a:srgbClr val="FFFFFF"/>
                </a:solidFill>
                <a:latin typeface="Open Sans"/>
                <a:ea typeface="Open Sans"/>
                <a:cs typeface="Open Sans"/>
                <a:sym typeface="Open Sans"/>
              </a:rPr>
              <a:t>Sometimes in-person just isn’t possible. </a:t>
            </a:r>
            <a:r>
              <a:rPr lang="en-US" sz="3000" b="1">
                <a:solidFill>
                  <a:srgbClr val="FFFFFF"/>
                </a:solidFill>
                <a:latin typeface="Open Sans Bold"/>
                <a:ea typeface="Open Sans Bold"/>
                <a:cs typeface="Open Sans Bold"/>
                <a:sym typeface="Open Sans Bold"/>
              </a:rPr>
              <a:t>Getting an elected official to participate virtually is a great option</a:t>
            </a:r>
            <a:r>
              <a:rPr lang="en-US" sz="3000">
                <a:solidFill>
                  <a:srgbClr val="FFFFFF"/>
                </a:solidFill>
                <a:latin typeface="Open Sans"/>
                <a:ea typeface="Open Sans"/>
                <a:cs typeface="Open Sans"/>
                <a:sym typeface="Open Sans"/>
              </a:rPr>
              <a:t>, especially for Councils and Communities who are spread across countries and the world.</a:t>
            </a:r>
          </a:p>
          <a:p>
            <a:pPr algn="l">
              <a:lnSpc>
                <a:spcPts val="4200"/>
              </a:lnSpc>
              <a:spcBef>
                <a:spcPct val="0"/>
              </a:spcBef>
            </a:pPr>
            <a:endParaRPr lang="en-US" sz="3000">
              <a:solidFill>
                <a:srgbClr val="FFFFFF"/>
              </a:solidFill>
              <a:latin typeface="Open Sans"/>
              <a:ea typeface="Open Sans"/>
              <a:cs typeface="Open Sans"/>
              <a:sym typeface="Open Sans"/>
            </a:endParaRPr>
          </a:p>
          <a:p>
            <a:pPr algn="l">
              <a:lnSpc>
                <a:spcPts val="4200"/>
              </a:lnSpc>
              <a:spcBef>
                <a:spcPct val="0"/>
              </a:spcBef>
            </a:pPr>
            <a:r>
              <a:rPr lang="en-US" sz="3000">
                <a:solidFill>
                  <a:srgbClr val="FFFFFF"/>
                </a:solidFill>
                <a:latin typeface="Open Sans"/>
                <a:ea typeface="Open Sans"/>
                <a:cs typeface="Open Sans"/>
                <a:sym typeface="Open Sans"/>
              </a:rPr>
              <a:t>Check with your target’s staff and see if they would be open to a virtual meeting.</a:t>
            </a:r>
          </a:p>
        </p:txBody>
      </p:sp>
      <p:sp>
        <p:nvSpPr>
          <p:cNvPr id="4" name="TextBox 4"/>
          <p:cNvSpPr txBox="1"/>
          <p:nvPr/>
        </p:nvSpPr>
        <p:spPr>
          <a:xfrm>
            <a:off x="374073" y="923925"/>
            <a:ext cx="9799415"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4. Maybe a virtual event could work</a:t>
            </a:r>
          </a:p>
        </p:txBody>
      </p:sp>
      <p:sp>
        <p:nvSpPr>
          <p:cNvPr id="5" name="TextBox 5"/>
          <p:cNvSpPr txBox="1"/>
          <p:nvPr/>
        </p:nvSpPr>
        <p:spPr>
          <a:xfrm>
            <a:off x="955514" y="7455710"/>
            <a:ext cx="2702086" cy="537845"/>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Action items:</a:t>
            </a:r>
          </a:p>
        </p:txBody>
      </p:sp>
      <p:sp>
        <p:nvSpPr>
          <p:cNvPr id="6" name="TextBox 6"/>
          <p:cNvSpPr txBox="1"/>
          <p:nvPr/>
        </p:nvSpPr>
        <p:spPr>
          <a:xfrm>
            <a:off x="955514" y="8307880"/>
            <a:ext cx="9547410" cy="1234440"/>
          </a:xfrm>
          <a:prstGeom prst="rect">
            <a:avLst/>
          </a:prstGeom>
        </p:spPr>
        <p:txBody>
          <a:bodyPr lIns="0" tIns="0" rIns="0" bIns="0" rtlCol="0" anchor="t">
            <a:spAutoFit/>
          </a:bodyPr>
          <a:lstStyle/>
          <a:p>
            <a:pPr marL="518160" lvl="1" indent="-259080" algn="l">
              <a:lnSpc>
                <a:spcPts val="3359"/>
              </a:lnSpc>
              <a:buFont typeface="Arial"/>
              <a:buChar char="•"/>
            </a:pPr>
            <a:r>
              <a:rPr lang="en-US" sz="2400">
                <a:solidFill>
                  <a:srgbClr val="FFFFFF"/>
                </a:solidFill>
                <a:latin typeface="Open Sans"/>
                <a:ea typeface="Open Sans"/>
                <a:cs typeface="Open Sans"/>
                <a:sym typeface="Open Sans"/>
              </a:rPr>
              <a:t>Ensure you have the right virtual meeting software such as Zoom, Microsoft Teams or another platform that can handle your event.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1028700" y="2050607"/>
            <a:ext cx="9401037" cy="4248150"/>
          </a:xfrm>
          <a:prstGeom prst="rect">
            <a:avLst/>
          </a:prstGeom>
        </p:spPr>
        <p:txBody>
          <a:bodyPr lIns="0" tIns="0" rIns="0" bIns="0" rtlCol="0" anchor="t">
            <a:spAutoFit/>
          </a:bodyPr>
          <a:lstStyle/>
          <a:p>
            <a:pPr algn="l">
              <a:lnSpc>
                <a:spcPts val="4200"/>
              </a:lnSpc>
              <a:spcBef>
                <a:spcPct val="0"/>
              </a:spcBef>
            </a:pPr>
            <a:r>
              <a:rPr lang="en-US" sz="3000" dirty="0">
                <a:solidFill>
                  <a:srgbClr val="FFFFFF"/>
                </a:solidFill>
                <a:latin typeface="Open Sans"/>
                <a:ea typeface="Open Sans"/>
                <a:cs typeface="Open Sans"/>
                <a:sym typeface="Open Sans"/>
              </a:rPr>
              <a:t>The more involved and active you are, the more likely you are to attract the interest and attention of elected officials when making your request for them to speak. </a:t>
            </a:r>
            <a:r>
              <a:rPr lang="en-US" sz="3000" b="1" dirty="0">
                <a:solidFill>
                  <a:srgbClr val="FFFFFF"/>
                </a:solidFill>
                <a:latin typeface="Open Sans Bold"/>
                <a:ea typeface="Open Sans Bold"/>
                <a:cs typeface="Open Sans Bold"/>
                <a:sym typeface="Open Sans Bold"/>
              </a:rPr>
              <a:t>If you are active in the FM community and a vocal advocate for the profession and industry, it’ll be much harder to ignore your request</a:t>
            </a:r>
            <a:r>
              <a:rPr lang="en-US" sz="3000" dirty="0">
                <a:solidFill>
                  <a:srgbClr val="FFFFFF"/>
                </a:solidFill>
                <a:latin typeface="Open Sans"/>
                <a:ea typeface="Open Sans"/>
                <a:cs typeface="Open Sans"/>
                <a:sym typeface="Open Sans"/>
              </a:rPr>
              <a:t> when you reach out to representatives to speak. </a:t>
            </a:r>
          </a:p>
        </p:txBody>
      </p:sp>
      <p:sp>
        <p:nvSpPr>
          <p:cNvPr id="4" name="TextBox 4"/>
          <p:cNvSpPr txBox="1"/>
          <p:nvPr/>
        </p:nvSpPr>
        <p:spPr>
          <a:xfrm>
            <a:off x="374073" y="923925"/>
            <a:ext cx="9799415"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5. Advocate for the FM industry</a:t>
            </a:r>
          </a:p>
        </p:txBody>
      </p:sp>
      <p:sp>
        <p:nvSpPr>
          <p:cNvPr id="5" name="TextBox 5"/>
          <p:cNvSpPr txBox="1"/>
          <p:nvPr/>
        </p:nvSpPr>
        <p:spPr>
          <a:xfrm>
            <a:off x="955514" y="6594032"/>
            <a:ext cx="2778286" cy="537845"/>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Action items:</a:t>
            </a:r>
          </a:p>
        </p:txBody>
      </p:sp>
      <p:sp>
        <p:nvSpPr>
          <p:cNvPr id="6" name="TextBox 6"/>
          <p:cNvSpPr txBox="1"/>
          <p:nvPr/>
        </p:nvSpPr>
        <p:spPr>
          <a:xfrm>
            <a:off x="955514" y="7446202"/>
            <a:ext cx="9662509" cy="2150525"/>
          </a:xfrm>
          <a:prstGeom prst="rect">
            <a:avLst/>
          </a:prstGeom>
        </p:spPr>
        <p:txBody>
          <a:bodyPr lIns="0" tIns="0" rIns="0" bIns="0" rtlCol="0" anchor="t">
            <a:spAutoFit/>
          </a:bodyPr>
          <a:lstStyle/>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Attend town halls and local events</a:t>
            </a:r>
          </a:p>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Be a continuous presence in FM, IFMA and government affairs</a:t>
            </a:r>
          </a:p>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Establish a chapter Government Affairs Committee</a:t>
            </a:r>
          </a:p>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Participate in monthly Government Affairs Committee meetings.</a:t>
            </a:r>
          </a:p>
          <a:p>
            <a:pPr marL="518160" lvl="1" indent="-259080" algn="l">
              <a:lnSpc>
                <a:spcPts val="3359"/>
              </a:lnSpc>
              <a:buFont typeface="Arial"/>
              <a:buChar char="•"/>
            </a:pPr>
            <a:r>
              <a:rPr lang="en-US" sz="2400" dirty="0">
                <a:solidFill>
                  <a:schemeClr val="bg1"/>
                </a:solidFill>
                <a:latin typeface="Open Sans"/>
                <a:ea typeface="Open Sans"/>
                <a:cs typeface="Open Sans"/>
                <a:sym typeface="Open Sans"/>
              </a:rPr>
              <a:t>Attend </a:t>
            </a:r>
            <a:r>
              <a:rPr lang="en-US" sz="2400" u="sng" dirty="0">
                <a:solidFill>
                  <a:schemeClr val="bg1"/>
                </a:solidFill>
                <a:latin typeface="Open Sans"/>
                <a:ea typeface="Open Sans"/>
                <a:cs typeface="Open Sans"/>
                <a:sym typeface="Open Sans"/>
                <a:hlinkClick r:id="rId3" tooltip="https://advocacyforum.ifma.org">
                  <a:extLst>
                    <a:ext uri="{A12FA001-AC4F-418D-AE19-62706E023703}">
                      <ahyp:hlinkClr xmlns:ahyp="http://schemas.microsoft.com/office/drawing/2018/hyperlinkcolor" val="tx"/>
                    </a:ext>
                  </a:extLst>
                </a:hlinkClick>
              </a:rPr>
              <a:t>IFMA’s Advocacy Forum</a:t>
            </a:r>
            <a:r>
              <a:rPr lang="en-US" sz="2400" dirty="0">
                <a:solidFill>
                  <a:schemeClr val="bg1"/>
                </a:solidFill>
                <a:latin typeface="Open Sans"/>
                <a:ea typeface="Open Sans"/>
                <a:cs typeface="Open Sans"/>
                <a:sym typeface="Open Sans"/>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F8FB0"/>
        </a:solidFill>
        <a:effectLst/>
      </p:bgPr>
    </p:bg>
    <p:spTree>
      <p:nvGrpSpPr>
        <p:cNvPr id="1" name=""/>
        <p:cNvGrpSpPr/>
        <p:nvPr/>
      </p:nvGrpSpPr>
      <p:grpSpPr>
        <a:xfrm>
          <a:off x="0" y="0"/>
          <a:ext cx="0" cy="0"/>
          <a:chOff x="0" y="0"/>
          <a:chExt cx="0" cy="0"/>
        </a:xfrm>
      </p:grpSpPr>
      <p:sp>
        <p:nvSpPr>
          <p:cNvPr id="2" name="Freeform 2"/>
          <p:cNvSpPr/>
          <p:nvPr/>
        </p:nvSpPr>
        <p:spPr>
          <a:xfrm>
            <a:off x="7792098" y="-2093747"/>
            <a:ext cx="13074962" cy="13074962"/>
          </a:xfrm>
          <a:custGeom>
            <a:avLst/>
            <a:gdLst/>
            <a:ahLst/>
            <a:cxnLst/>
            <a:rect l="l" t="t" r="r" b="b"/>
            <a:pathLst>
              <a:path w="13074962" h="13074962">
                <a:moveTo>
                  <a:pt x="0" y="0"/>
                </a:moveTo>
                <a:lnTo>
                  <a:pt x="13074963" y="0"/>
                </a:lnTo>
                <a:lnTo>
                  <a:pt x="13074963" y="13074963"/>
                </a:lnTo>
                <a:lnTo>
                  <a:pt x="0" y="13074963"/>
                </a:lnTo>
                <a:lnTo>
                  <a:pt x="0" y="0"/>
                </a:lnTo>
                <a:close/>
              </a:path>
            </a:pathLst>
          </a:custGeom>
          <a:blipFill>
            <a:blip r:embed="rId2">
              <a:alphaModFix amt="24000"/>
            </a:blip>
            <a:stretch>
              <a:fillRect/>
            </a:stretch>
          </a:blipFill>
        </p:spPr>
        <p:txBody>
          <a:bodyPr/>
          <a:lstStyle/>
          <a:p>
            <a:endParaRPr lang="en-US"/>
          </a:p>
        </p:txBody>
      </p:sp>
      <p:sp>
        <p:nvSpPr>
          <p:cNvPr id="3" name="TextBox 3"/>
          <p:cNvSpPr txBox="1"/>
          <p:nvPr/>
        </p:nvSpPr>
        <p:spPr>
          <a:xfrm>
            <a:off x="955514" y="2036220"/>
            <a:ext cx="12019550" cy="2114550"/>
          </a:xfrm>
          <a:prstGeom prst="rect">
            <a:avLst/>
          </a:prstGeom>
        </p:spPr>
        <p:txBody>
          <a:bodyPr lIns="0" tIns="0" rIns="0" bIns="0" rtlCol="0" anchor="t">
            <a:spAutoFit/>
          </a:bodyPr>
          <a:lstStyle/>
          <a:p>
            <a:pPr marL="647700" lvl="1" indent="-323850" algn="l">
              <a:lnSpc>
                <a:spcPts val="4200"/>
              </a:lnSpc>
              <a:buFont typeface="Arial"/>
              <a:buChar char="•"/>
            </a:pPr>
            <a:r>
              <a:rPr lang="en-US" sz="3000" u="sng" dirty="0">
                <a:solidFill>
                  <a:schemeClr val="bg1"/>
                </a:solidFill>
                <a:latin typeface="Open Sans"/>
                <a:ea typeface="Open Sans"/>
                <a:cs typeface="Open Sans"/>
                <a:sym typeface="Open Sans"/>
                <a:hlinkClick r:id="rId3" tooltip="https://advocacyforum.ifma.org">
                  <a:extLst>
                    <a:ext uri="{A12FA001-AC4F-418D-AE19-62706E023703}">
                      <ahyp:hlinkClr xmlns:ahyp="http://schemas.microsoft.com/office/drawing/2018/hyperlinkcolor" val="tx"/>
                    </a:ext>
                  </a:extLst>
                </a:hlinkClick>
              </a:rPr>
              <a:t>IFMA’s Advocacy Forum 2025</a:t>
            </a:r>
          </a:p>
          <a:p>
            <a:pPr marL="647700" lvl="1" indent="-323850" algn="l">
              <a:lnSpc>
                <a:spcPts val="4200"/>
              </a:lnSpc>
              <a:buFont typeface="Arial"/>
              <a:buChar char="•"/>
            </a:pPr>
            <a:r>
              <a:rPr lang="en-US" sz="3000" u="sng" dirty="0">
                <a:solidFill>
                  <a:schemeClr val="bg1"/>
                </a:solidFill>
                <a:latin typeface="Open Sans"/>
                <a:ea typeface="Open Sans"/>
                <a:cs typeface="Open Sans"/>
                <a:sym typeface="Open Sans"/>
                <a:hlinkClick r:id="rId4" tooltip="https://fmj.ifma.org/ifma-advocacy">
                  <a:extLst>
                    <a:ext uri="{A12FA001-AC4F-418D-AE19-62706E023703}">
                      <ahyp:hlinkClr xmlns:ahyp="http://schemas.microsoft.com/office/drawing/2018/hyperlinkcolor" val="tx"/>
                    </a:ext>
                  </a:extLst>
                </a:hlinkClick>
              </a:rPr>
              <a:t>IFMA Advocacy: The Power of Unity</a:t>
            </a:r>
            <a:r>
              <a:rPr lang="en-US" sz="3000" dirty="0">
                <a:solidFill>
                  <a:schemeClr val="bg1"/>
                </a:solidFill>
                <a:latin typeface="Open Sans"/>
                <a:ea typeface="Open Sans"/>
                <a:cs typeface="Open Sans"/>
                <a:sym typeface="Open Sans"/>
              </a:rPr>
              <a:t> - From IFMA’s FMJ Magazine</a:t>
            </a:r>
          </a:p>
          <a:p>
            <a:pPr marL="647700" lvl="1" indent="-323850" algn="l">
              <a:lnSpc>
                <a:spcPts val="4200"/>
              </a:lnSpc>
              <a:buFont typeface="Arial"/>
              <a:buChar char="•"/>
            </a:pPr>
            <a:r>
              <a:rPr lang="en-US" sz="3000" u="sng" dirty="0">
                <a:solidFill>
                  <a:schemeClr val="bg1"/>
                </a:solidFill>
                <a:latin typeface="Open Sans"/>
                <a:ea typeface="Open Sans"/>
                <a:cs typeface="Open Sans"/>
                <a:sym typeface="Open Sans"/>
                <a:hlinkClick r:id="rId5" tooltip="https://knowledgelibrary.ifma.org/congress-speaker-invitation/">
                  <a:extLst>
                    <a:ext uri="{A12FA001-AC4F-418D-AE19-62706E023703}">
                      <ahyp:hlinkClr xmlns:ahyp="http://schemas.microsoft.com/office/drawing/2018/hyperlinkcolor" val="tx"/>
                    </a:ext>
                  </a:extLst>
                </a:hlinkClick>
              </a:rPr>
              <a:t>Legislative Speaker Invitation</a:t>
            </a:r>
            <a:r>
              <a:rPr lang="en-US" sz="3000" dirty="0">
                <a:solidFill>
                  <a:schemeClr val="bg1"/>
                </a:solidFill>
                <a:latin typeface="Open Sans"/>
                <a:ea typeface="Open Sans"/>
                <a:cs typeface="Open Sans"/>
                <a:sym typeface="Open Sans"/>
              </a:rPr>
              <a:t> - From IFMA’s Knowledge Library</a:t>
            </a:r>
          </a:p>
          <a:p>
            <a:pPr marL="647700" lvl="1" indent="-323850" algn="l">
              <a:lnSpc>
                <a:spcPts val="4200"/>
              </a:lnSpc>
              <a:buFont typeface="Arial"/>
              <a:buChar char="•"/>
            </a:pPr>
            <a:r>
              <a:rPr lang="en-US" sz="3000" u="sng" dirty="0">
                <a:solidFill>
                  <a:schemeClr val="bg1"/>
                </a:solidFill>
                <a:latin typeface="Open Sans"/>
                <a:ea typeface="Open Sans"/>
                <a:cs typeface="Open Sans"/>
                <a:sym typeface="Open Sans"/>
                <a:hlinkClick r:id="rId6" tooltip="https://www.usa.gov/elected-officials">
                  <a:extLst>
                    <a:ext uri="{A12FA001-AC4F-418D-AE19-62706E023703}">
                      <ahyp:hlinkClr xmlns:ahyp="http://schemas.microsoft.com/office/drawing/2018/hyperlinkcolor" val="tx"/>
                    </a:ext>
                  </a:extLst>
                </a:hlinkClick>
              </a:rPr>
              <a:t>Find your elected officials </a:t>
            </a:r>
            <a:r>
              <a:rPr lang="en-US" sz="3000" dirty="0">
                <a:solidFill>
                  <a:schemeClr val="bg1"/>
                </a:solidFill>
                <a:latin typeface="Open Sans"/>
                <a:ea typeface="Open Sans"/>
                <a:cs typeface="Open Sans"/>
                <a:sym typeface="Open Sans"/>
              </a:rPr>
              <a:t>- United States</a:t>
            </a:r>
          </a:p>
        </p:txBody>
      </p:sp>
      <p:sp>
        <p:nvSpPr>
          <p:cNvPr id="4" name="TextBox 4"/>
          <p:cNvSpPr txBox="1"/>
          <p:nvPr/>
        </p:nvSpPr>
        <p:spPr>
          <a:xfrm>
            <a:off x="374073" y="923925"/>
            <a:ext cx="9799415" cy="830580"/>
          </a:xfrm>
          <a:prstGeom prst="rect">
            <a:avLst/>
          </a:prstGeom>
        </p:spPr>
        <p:txBody>
          <a:bodyPr lIns="0" tIns="0" rIns="0" bIns="0" rtlCol="0" anchor="t">
            <a:spAutoFit/>
          </a:bodyPr>
          <a:lstStyle/>
          <a:p>
            <a:pPr algn="l">
              <a:lnSpc>
                <a:spcPts val="6719"/>
              </a:lnSpc>
            </a:pPr>
            <a:r>
              <a:rPr lang="en-US" sz="4799" b="1">
                <a:solidFill>
                  <a:srgbClr val="FFFFFF"/>
                </a:solidFill>
                <a:latin typeface="Roboto Bold"/>
                <a:ea typeface="Roboto Bold"/>
                <a:cs typeface="Roboto Bold"/>
                <a:sym typeface="Roboto Bold"/>
              </a:rPr>
              <a:t>Helpful Links</a:t>
            </a:r>
          </a:p>
        </p:txBody>
      </p:sp>
      <p:sp>
        <p:nvSpPr>
          <p:cNvPr id="5" name="TextBox 5"/>
          <p:cNvSpPr txBox="1"/>
          <p:nvPr/>
        </p:nvSpPr>
        <p:spPr>
          <a:xfrm>
            <a:off x="955514" y="6594032"/>
            <a:ext cx="2397286" cy="537845"/>
          </a:xfrm>
          <a:prstGeom prst="rect">
            <a:avLst/>
          </a:prstGeom>
        </p:spPr>
        <p:txBody>
          <a:bodyPr wrap="square" lIns="0" tIns="0" rIns="0" bIns="0" rtlCol="0" anchor="t">
            <a:spAutoFit/>
          </a:bodyPr>
          <a:lstStyle/>
          <a:p>
            <a:pPr algn="ctr">
              <a:lnSpc>
                <a:spcPts val="4480"/>
              </a:lnSpc>
            </a:pPr>
            <a:r>
              <a:rPr lang="en-US" sz="3200" b="1" dirty="0">
                <a:solidFill>
                  <a:srgbClr val="FFFFFF"/>
                </a:solidFill>
                <a:latin typeface="Open Sans Bold"/>
                <a:ea typeface="Open Sans Bold"/>
                <a:cs typeface="Open Sans Bold"/>
                <a:sym typeface="Open Sans Bold"/>
              </a:rPr>
              <a:t>About IFMA</a:t>
            </a:r>
          </a:p>
        </p:txBody>
      </p:sp>
      <p:sp>
        <p:nvSpPr>
          <p:cNvPr id="6" name="TextBox 6"/>
          <p:cNvSpPr txBox="1"/>
          <p:nvPr/>
        </p:nvSpPr>
        <p:spPr>
          <a:xfrm>
            <a:off x="955514" y="7455727"/>
            <a:ext cx="16813063" cy="1675267"/>
          </a:xfrm>
          <a:prstGeom prst="rect">
            <a:avLst/>
          </a:prstGeom>
        </p:spPr>
        <p:txBody>
          <a:bodyPr lIns="0" tIns="0" rIns="0" bIns="0" rtlCol="0" anchor="t">
            <a:spAutoFit/>
          </a:bodyPr>
          <a:lstStyle/>
          <a:p>
            <a:pPr algn="l">
              <a:lnSpc>
                <a:spcPts val="2240"/>
              </a:lnSpc>
            </a:pPr>
            <a:r>
              <a:rPr lang="en-US" sz="1600" dirty="0">
                <a:solidFill>
                  <a:schemeClr val="bg1"/>
                </a:solidFill>
                <a:latin typeface="Open Sans"/>
                <a:ea typeface="Open Sans"/>
                <a:cs typeface="Open Sans"/>
                <a:sym typeface="Open Sans"/>
              </a:rPr>
              <a:t>Founded in 1980, the International Facility Management Association (IFMA) is the world’s largest, most widely recognized association for facility management (FM) professionals. Supporting more than 25,000 members in over 140 countries, IFMA is a key contributor to the development of international FM standards and works with decision-makers to inform FM-related policy. IFMA provides career resources and continuing education, offers three industry-respected credentials, maintains the largest repository of FM-related content on the web and hosts year-round global events. With a vision to lead the future of the built environment to make the world a better place, IFMA believes in the benefit of global diversity, inclusion and social equity, and recognizes that sustainability, resilience and responsible environmental stewardship are paramount. For more information, visit </a:t>
            </a:r>
            <a:r>
              <a:rPr lang="en-US" sz="1600" u="sng" dirty="0">
                <a:solidFill>
                  <a:schemeClr val="bg1"/>
                </a:solidFill>
                <a:latin typeface="Open Sans"/>
                <a:ea typeface="Open Sans"/>
                <a:cs typeface="Open Sans"/>
                <a:sym typeface="Open Sans"/>
                <a:hlinkClick r:id="rId7" tooltip="http://www.ifma.org">
                  <a:extLst>
                    <a:ext uri="{A12FA001-AC4F-418D-AE19-62706E023703}">
                      <ahyp:hlinkClr xmlns:ahyp="http://schemas.microsoft.com/office/drawing/2018/hyperlinkcolor" val="tx"/>
                    </a:ext>
                  </a:extLst>
                </a:hlinkClick>
              </a:rPr>
              <a:t>ifma.org</a:t>
            </a:r>
            <a:r>
              <a:rPr lang="en-US" sz="1600" dirty="0">
                <a:solidFill>
                  <a:schemeClr val="bg1"/>
                </a:solidFill>
                <a:latin typeface="Open Sans"/>
                <a:ea typeface="Open Sans"/>
                <a:cs typeface="Open Sans"/>
                <a:sym typeface="Open Sans"/>
              </a:rPr>
              <a:t> and our </a:t>
            </a:r>
            <a:r>
              <a:rPr lang="en-US" sz="1600" u="sng" dirty="0">
                <a:solidFill>
                  <a:schemeClr val="bg1"/>
                </a:solidFill>
                <a:latin typeface="Open Sans"/>
                <a:ea typeface="Open Sans"/>
                <a:cs typeface="Open Sans"/>
                <a:sym typeface="Open Sans"/>
                <a:hlinkClick r:id="rId8" tooltip="http://www.linkedin.com/groups?gid=38141">
                  <a:extLst>
                    <a:ext uri="{A12FA001-AC4F-418D-AE19-62706E023703}">
                      <ahyp:hlinkClr xmlns:ahyp="http://schemas.microsoft.com/office/drawing/2018/hyperlinkcolor" val="tx"/>
                    </a:ext>
                  </a:extLst>
                </a:hlinkClick>
              </a:rPr>
              <a:t>LinkedIn</a:t>
            </a:r>
            <a:r>
              <a:rPr lang="en-US" sz="1600" dirty="0">
                <a:solidFill>
                  <a:schemeClr val="bg1"/>
                </a:solidFill>
                <a:latin typeface="Open Sans"/>
                <a:ea typeface="Open Sans"/>
                <a:cs typeface="Open Sans"/>
                <a:sym typeface="Open Sans"/>
              </a:rPr>
              <a:t>, </a:t>
            </a:r>
            <a:r>
              <a:rPr lang="en-US" sz="1600" u="sng" dirty="0">
                <a:solidFill>
                  <a:schemeClr val="bg1"/>
                </a:solidFill>
                <a:latin typeface="Open Sans"/>
                <a:ea typeface="Open Sans"/>
                <a:cs typeface="Open Sans"/>
                <a:sym typeface="Open Sans"/>
                <a:hlinkClick r:id="rId9" tooltip="http://www.youtube.com/ifmaglobal">
                  <a:extLst>
                    <a:ext uri="{A12FA001-AC4F-418D-AE19-62706E023703}">
                      <ahyp:hlinkClr xmlns:ahyp="http://schemas.microsoft.com/office/drawing/2018/hyperlinkcolor" val="tx"/>
                    </a:ext>
                  </a:extLst>
                </a:hlinkClick>
              </a:rPr>
              <a:t>YouTube</a:t>
            </a:r>
            <a:r>
              <a:rPr lang="en-US" sz="1600" dirty="0">
                <a:solidFill>
                  <a:schemeClr val="bg1"/>
                </a:solidFill>
                <a:latin typeface="Open Sans"/>
                <a:ea typeface="Open Sans"/>
                <a:cs typeface="Open Sans"/>
                <a:sym typeface="Open Sans"/>
              </a:rPr>
              <a:t>, </a:t>
            </a:r>
            <a:r>
              <a:rPr lang="en-US" sz="1600" u="sng" dirty="0">
                <a:solidFill>
                  <a:schemeClr val="bg1"/>
                </a:solidFill>
                <a:latin typeface="Open Sans"/>
                <a:ea typeface="Open Sans"/>
                <a:cs typeface="Open Sans"/>
                <a:sym typeface="Open Sans"/>
                <a:hlinkClick r:id="rId10" tooltip="http://www.facebook.com/InternationalFacilityManagementAssociation">
                  <a:extLst>
                    <a:ext uri="{A12FA001-AC4F-418D-AE19-62706E023703}">
                      <ahyp:hlinkClr xmlns:ahyp="http://schemas.microsoft.com/office/drawing/2018/hyperlinkcolor" val="tx"/>
                    </a:ext>
                  </a:extLst>
                </a:hlinkClick>
              </a:rPr>
              <a:t>Facebook</a:t>
            </a:r>
            <a:r>
              <a:rPr lang="en-US" sz="1600" dirty="0">
                <a:solidFill>
                  <a:schemeClr val="bg1"/>
                </a:solidFill>
                <a:latin typeface="Open Sans"/>
                <a:ea typeface="Open Sans"/>
                <a:cs typeface="Open Sans"/>
                <a:sym typeface="Open Sans"/>
              </a:rPr>
              <a:t>, </a:t>
            </a:r>
            <a:r>
              <a:rPr lang="en-US" sz="1600" u="sng" dirty="0">
                <a:solidFill>
                  <a:schemeClr val="bg1"/>
                </a:solidFill>
                <a:latin typeface="Open Sans"/>
                <a:ea typeface="Open Sans"/>
                <a:cs typeface="Open Sans"/>
                <a:sym typeface="Open Sans"/>
                <a:hlinkClick r:id="rId11" tooltip="https://www.threads.net/@ifma_hq">
                  <a:extLst>
                    <a:ext uri="{A12FA001-AC4F-418D-AE19-62706E023703}">
                      <ahyp:hlinkClr xmlns:ahyp="http://schemas.microsoft.com/office/drawing/2018/hyperlinkcolor" val="tx"/>
                    </a:ext>
                  </a:extLst>
                </a:hlinkClick>
              </a:rPr>
              <a:t>Threads</a:t>
            </a:r>
            <a:r>
              <a:rPr lang="en-US" sz="1600" dirty="0">
                <a:solidFill>
                  <a:schemeClr val="bg1"/>
                </a:solidFill>
                <a:latin typeface="Open Sans"/>
                <a:ea typeface="Open Sans"/>
                <a:cs typeface="Open Sans"/>
                <a:sym typeface="Open Sans"/>
              </a:rPr>
              <a:t>, </a:t>
            </a:r>
            <a:r>
              <a:rPr lang="en-US" sz="1600" u="sng" dirty="0">
                <a:solidFill>
                  <a:schemeClr val="bg1"/>
                </a:solidFill>
                <a:latin typeface="Open Sans"/>
                <a:ea typeface="Open Sans"/>
                <a:cs typeface="Open Sans"/>
                <a:sym typeface="Open Sans"/>
                <a:hlinkClick r:id="rId12" tooltip="http://twitter.com/IFMA">
                  <a:extLst>
                    <a:ext uri="{A12FA001-AC4F-418D-AE19-62706E023703}">
                      <ahyp:hlinkClr xmlns:ahyp="http://schemas.microsoft.com/office/drawing/2018/hyperlinkcolor" val="tx"/>
                    </a:ext>
                  </a:extLst>
                </a:hlinkClick>
              </a:rPr>
              <a:t>X</a:t>
            </a:r>
            <a:r>
              <a:rPr lang="en-US" sz="1600" dirty="0">
                <a:solidFill>
                  <a:schemeClr val="bg1"/>
                </a:solidFill>
                <a:latin typeface="Open Sans"/>
                <a:ea typeface="Open Sans"/>
                <a:cs typeface="Open Sans"/>
                <a:sym typeface="Open Sans"/>
              </a:rPr>
              <a:t> and </a:t>
            </a:r>
            <a:r>
              <a:rPr lang="en-US" sz="1600" u="sng" dirty="0">
                <a:solidFill>
                  <a:schemeClr val="bg1"/>
                </a:solidFill>
                <a:latin typeface="Open Sans"/>
                <a:ea typeface="Open Sans"/>
                <a:cs typeface="Open Sans"/>
                <a:sym typeface="Open Sans"/>
                <a:hlinkClick r:id="rId13" tooltip="https://ifmaevents.smugmug.com">
                  <a:extLst>
                    <a:ext uri="{A12FA001-AC4F-418D-AE19-62706E023703}">
                      <ahyp:hlinkClr xmlns:ahyp="http://schemas.microsoft.com/office/drawing/2018/hyperlinkcolor" val="tx"/>
                    </a:ext>
                  </a:extLst>
                </a:hlinkClick>
              </a:rPr>
              <a:t>SmugMug</a:t>
            </a:r>
            <a:r>
              <a:rPr lang="en-US" sz="1600" dirty="0">
                <a:solidFill>
                  <a:schemeClr val="bg1"/>
                </a:solidFill>
                <a:latin typeface="Open Sans"/>
                <a:ea typeface="Open Sans"/>
                <a:cs typeface="Open Sans"/>
                <a:sym typeface="Open Sans"/>
              </a:rPr>
              <a:t> pages. Follow </a:t>
            </a:r>
            <a:r>
              <a:rPr lang="en-US" sz="1600" u="none" dirty="0">
                <a:solidFill>
                  <a:schemeClr val="bg1"/>
                </a:solidFill>
                <a:latin typeface="Open Sans"/>
                <a:ea typeface="Open Sans"/>
                <a:cs typeface="Open Sans"/>
                <a:sym typeface="Open Sans"/>
              </a:rPr>
              <a:t>IFMA’s </a:t>
            </a:r>
            <a:r>
              <a:rPr lang="en-US" sz="1600" dirty="0">
                <a:solidFill>
                  <a:schemeClr val="bg1"/>
                </a:solidFill>
                <a:latin typeface="Open Sans"/>
                <a:ea typeface="Open Sans"/>
                <a:cs typeface="Open Sans"/>
                <a:sym typeface="Open Sans"/>
              </a:rPr>
              <a:t>Connecte</a:t>
            </a:r>
            <a:r>
              <a:rPr lang="en-US" sz="1600" u="none" dirty="0">
                <a:solidFill>
                  <a:schemeClr val="bg1"/>
                </a:solidFill>
                <a:latin typeface="Open Sans"/>
                <a:ea typeface="Open Sans"/>
                <a:cs typeface="Open Sans"/>
                <a:sym typeface="Open Sans"/>
              </a:rPr>
              <a:t>d</a:t>
            </a:r>
            <a:r>
              <a:rPr lang="en-US" sz="1600" dirty="0">
                <a:solidFill>
                  <a:schemeClr val="bg1"/>
                </a:solidFill>
                <a:latin typeface="Open Sans"/>
                <a:ea typeface="Open Sans"/>
                <a:cs typeface="Open Sans"/>
                <a:sym typeface="Open Sans"/>
              </a:rPr>
              <a:t> FM </a:t>
            </a:r>
            <a:r>
              <a:rPr lang="en-US" sz="1600" u="sng" dirty="0">
                <a:solidFill>
                  <a:schemeClr val="bg1"/>
                </a:solidFill>
                <a:latin typeface="Open Sans"/>
                <a:ea typeface="Open Sans"/>
                <a:cs typeface="Open Sans"/>
                <a:sym typeface="Open Sans"/>
                <a:hlinkClick r:id="rId14" tooltip="https://connected-fm.simplecast.com">
                  <a:extLst>
                    <a:ext uri="{A12FA001-AC4F-418D-AE19-62706E023703}">
                      <ahyp:hlinkClr xmlns:ahyp="http://schemas.microsoft.com/office/drawing/2018/hyperlinkcolor" val="tx"/>
                    </a:ext>
                  </a:extLst>
                </a:hlinkClick>
              </a:rPr>
              <a:t>podcast</a:t>
            </a:r>
            <a:r>
              <a:rPr lang="en-US" sz="1600" dirty="0">
                <a:solidFill>
                  <a:schemeClr val="bg1"/>
                </a:solidFill>
                <a:latin typeface="Open Sans"/>
                <a:ea typeface="Open Sans"/>
                <a:cs typeface="Open Sans"/>
                <a:sym typeface="Open Sans"/>
              </a:rPr>
              <a:t> and </a:t>
            </a:r>
            <a:r>
              <a:rPr lang="en-US" sz="1600" u="sng" dirty="0">
                <a:solidFill>
                  <a:schemeClr val="bg1"/>
                </a:solidFill>
                <a:latin typeface="Open Sans"/>
                <a:ea typeface="Open Sans"/>
                <a:cs typeface="Open Sans"/>
                <a:sym typeface="Open Sans"/>
                <a:hlinkClick r:id="rId15" tooltip="https://blog.ifma.org">
                  <a:extLst>
                    <a:ext uri="{A12FA001-AC4F-418D-AE19-62706E023703}">
                      <ahyp:hlinkClr xmlns:ahyp="http://schemas.microsoft.com/office/drawing/2018/hyperlinkcolor" val="tx"/>
                    </a:ext>
                  </a:extLst>
                </a:hlinkClick>
              </a:rPr>
              <a:t>blog</a:t>
            </a:r>
            <a:r>
              <a:rPr lang="en-US" sz="1600" dirty="0">
                <a:solidFill>
                  <a:schemeClr val="bg1"/>
                </a:solidFill>
                <a:latin typeface="Open Sans"/>
                <a:ea typeface="Open Sans"/>
                <a:cs typeface="Open Sans"/>
                <a:sym typeface="Open Sans"/>
              </a:rPr>
              <a:t> for</a:t>
            </a:r>
            <a:r>
              <a:rPr lang="en-US" sz="1600" u="none" dirty="0">
                <a:solidFill>
                  <a:schemeClr val="bg1"/>
                </a:solidFill>
                <a:latin typeface="Open Sans"/>
                <a:ea typeface="Open Sans"/>
                <a:cs typeface="Open Sans"/>
                <a:sym typeface="Open Sans"/>
              </a:rPr>
              <a:t> </a:t>
            </a:r>
            <a:r>
              <a:rPr lang="en-US" sz="1600" dirty="0">
                <a:solidFill>
                  <a:schemeClr val="bg1"/>
                </a:solidFill>
                <a:latin typeface="Open Sans"/>
                <a:ea typeface="Open Sans"/>
                <a:cs typeface="Open Sans"/>
                <a:sym typeface="Open Sans"/>
              </a:rPr>
              <a:t>expert insights </a:t>
            </a:r>
            <a:r>
              <a:rPr lang="en-US" sz="1600" u="none" dirty="0">
                <a:solidFill>
                  <a:schemeClr val="bg1"/>
                </a:solidFill>
                <a:latin typeface="Open Sans"/>
                <a:ea typeface="Open Sans"/>
                <a:cs typeface="Open Sans"/>
                <a:sym typeface="Open Sans"/>
              </a:rPr>
              <a:t>o</a:t>
            </a:r>
            <a:r>
              <a:rPr lang="en-US" sz="1600" dirty="0">
                <a:solidFill>
                  <a:schemeClr val="bg1"/>
                </a:solidFill>
                <a:latin typeface="Open Sans"/>
                <a:ea typeface="Open Sans"/>
                <a:cs typeface="Open Sans"/>
                <a:sym typeface="Open Sans"/>
              </a:rPr>
              <a:t>n t</a:t>
            </a:r>
            <a:r>
              <a:rPr lang="en-US" sz="1600" u="none" dirty="0">
                <a:solidFill>
                  <a:schemeClr val="bg1"/>
                </a:solidFill>
                <a:latin typeface="Open Sans"/>
                <a:ea typeface="Open Sans"/>
                <a:cs typeface="Open Sans"/>
                <a:sym typeface="Open Sans"/>
              </a:rPr>
              <a:t>r</a:t>
            </a:r>
            <a:r>
              <a:rPr lang="en-US" sz="1600" dirty="0">
                <a:solidFill>
                  <a:schemeClr val="bg1"/>
                </a:solidFill>
                <a:latin typeface="Open Sans"/>
                <a:ea typeface="Open Sans"/>
                <a:cs typeface="Open Sans"/>
                <a:sym typeface="Open Sans"/>
              </a:rPr>
              <a:t>ending ind</a:t>
            </a:r>
            <a:r>
              <a:rPr lang="en-US" sz="1600" u="none" dirty="0">
                <a:solidFill>
                  <a:schemeClr val="bg1"/>
                </a:solidFill>
                <a:latin typeface="Open Sans"/>
                <a:ea typeface="Open Sans"/>
                <a:cs typeface="Open Sans"/>
                <a:sym typeface="Open Sans"/>
              </a:rPr>
              <a:t>u</a:t>
            </a:r>
            <a:r>
              <a:rPr lang="en-US" sz="1600" dirty="0">
                <a:solidFill>
                  <a:schemeClr val="bg1"/>
                </a:solidFill>
                <a:latin typeface="Open Sans"/>
                <a:ea typeface="Open Sans"/>
                <a:cs typeface="Open Sans"/>
                <a:sym typeface="Open Sans"/>
              </a:rPr>
              <a:t>stry topics.</a:t>
            </a:r>
          </a:p>
        </p:txBody>
      </p:sp>
      <p:sp>
        <p:nvSpPr>
          <p:cNvPr id="7" name="TextBox 7"/>
          <p:cNvSpPr txBox="1"/>
          <p:nvPr/>
        </p:nvSpPr>
        <p:spPr>
          <a:xfrm>
            <a:off x="8270614" y="9415337"/>
            <a:ext cx="2182862" cy="264160"/>
          </a:xfrm>
          <a:prstGeom prst="rect">
            <a:avLst/>
          </a:prstGeom>
        </p:spPr>
        <p:txBody>
          <a:bodyPr lIns="0" tIns="0" rIns="0" bIns="0" rtlCol="0" anchor="t">
            <a:spAutoFit/>
          </a:bodyPr>
          <a:lstStyle/>
          <a:p>
            <a:pPr algn="ctr">
              <a:lnSpc>
                <a:spcPts val="2239"/>
              </a:lnSpc>
            </a:pPr>
            <a:r>
              <a:rPr lang="en-US" sz="1599">
                <a:solidFill>
                  <a:srgbClr val="FFFFFF"/>
                </a:solidFill>
                <a:latin typeface="Open Sans"/>
                <a:ea typeface="Open Sans"/>
                <a:cs typeface="Open Sans"/>
                <a:sym typeface="Open Sans"/>
              </a:rPr>
              <a:t>© Copyright IFMA 2025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809</Words>
  <Application>Microsoft Office PowerPoint</Application>
  <PresentationFormat>Custom</PresentationFormat>
  <Paragraphs>46</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Open Sans Bold</vt:lpstr>
      <vt:lpstr>Roboto Bold</vt:lpstr>
      <vt:lpstr>Aptos</vt:lpstr>
      <vt:lpstr>Roboto</vt:lpstr>
      <vt:lpstr>Open Sans</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Invite a Member of Congress to Speak an Event 2025</dc:title>
  <cp:lastModifiedBy>Bobby Vasquez</cp:lastModifiedBy>
  <cp:revision>1</cp:revision>
  <dcterms:created xsi:type="dcterms:W3CDTF">2006-08-16T00:00:00Z</dcterms:created>
  <dcterms:modified xsi:type="dcterms:W3CDTF">2025-09-29T16:54:26Z</dcterms:modified>
  <dc:identifier>DAG0XuGQZsI</dc:identifier>
</cp:coreProperties>
</file>